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2" r:id="rId6"/>
    <p:sldId id="273" r:id="rId7"/>
    <p:sldId id="258" r:id="rId8"/>
    <p:sldId id="274" r:id="rId9"/>
    <p:sldId id="267" r:id="rId10"/>
    <p:sldId id="268" r:id="rId11"/>
    <p:sldId id="264" r:id="rId12"/>
    <p:sldId id="262" r:id="rId13"/>
    <p:sldId id="261" r:id="rId1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ED1FFE2B-0AB6-4B32-8981-299F76849D20}" type="datetimeFigureOut">
              <a:rPr lang="nl-NL" smtClean="0"/>
              <a:t>30-9-2015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E4F21E1-43B4-4B3D-B114-7789429D8854}" type="slidenum">
              <a:rPr lang="nl-NL" smtClean="0"/>
              <a:t>‹nr.›</a:t>
            </a:fld>
            <a:endParaRPr lang="nl-NL"/>
          </a:p>
        </p:txBody>
      </p:sp>
    </p:spTree>
    <p:extLst>
      <p:ext uri="{BB962C8B-B14F-4D97-AF65-F5344CB8AC3E}">
        <p14:creationId xmlns:p14="http://schemas.microsoft.com/office/powerpoint/2010/main" val="3451738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1FFE2B-0AB6-4B32-8981-299F76849D20}" type="datetimeFigureOut">
              <a:rPr lang="nl-NL" smtClean="0"/>
              <a:t>30-9-2015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E4F21E1-43B4-4B3D-B114-7789429D8854}" type="slidenum">
              <a:rPr lang="nl-NL" smtClean="0"/>
              <a:t>‹nr.›</a:t>
            </a:fld>
            <a:endParaRPr lang="nl-NL"/>
          </a:p>
        </p:txBody>
      </p:sp>
    </p:spTree>
    <p:extLst>
      <p:ext uri="{BB962C8B-B14F-4D97-AF65-F5344CB8AC3E}">
        <p14:creationId xmlns:p14="http://schemas.microsoft.com/office/powerpoint/2010/main" val="1316695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1FFE2B-0AB6-4B32-8981-299F76849D20}" type="datetimeFigureOut">
              <a:rPr lang="nl-NL" smtClean="0"/>
              <a:t>30-9-2015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E4F21E1-43B4-4B3D-B114-7789429D8854}" type="slidenum">
              <a:rPr lang="nl-NL" smtClean="0"/>
              <a:t>‹nr.›</a:t>
            </a:fld>
            <a:endParaRPr lang="nl-NL"/>
          </a:p>
        </p:txBody>
      </p:sp>
    </p:spTree>
    <p:extLst>
      <p:ext uri="{BB962C8B-B14F-4D97-AF65-F5344CB8AC3E}">
        <p14:creationId xmlns:p14="http://schemas.microsoft.com/office/powerpoint/2010/main" val="803960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1FFE2B-0AB6-4B32-8981-299F76849D20}" type="datetimeFigureOut">
              <a:rPr lang="nl-NL" smtClean="0"/>
              <a:t>30-9-2015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E4F21E1-43B4-4B3D-B114-7789429D8854}" type="slidenum">
              <a:rPr lang="nl-NL" smtClean="0"/>
              <a:t>‹nr.›</a:t>
            </a:fld>
            <a:endParaRPr lang="nl-NL"/>
          </a:p>
        </p:txBody>
      </p:sp>
    </p:spTree>
    <p:extLst>
      <p:ext uri="{BB962C8B-B14F-4D97-AF65-F5344CB8AC3E}">
        <p14:creationId xmlns:p14="http://schemas.microsoft.com/office/powerpoint/2010/main" val="2678745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D1FFE2B-0AB6-4B32-8981-299F76849D20}" type="datetimeFigureOut">
              <a:rPr lang="nl-NL" smtClean="0"/>
              <a:t>30-9-2015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E4F21E1-43B4-4B3D-B114-7789429D8854}" type="slidenum">
              <a:rPr lang="nl-NL" smtClean="0"/>
              <a:t>‹nr.›</a:t>
            </a:fld>
            <a:endParaRPr lang="nl-NL"/>
          </a:p>
        </p:txBody>
      </p:sp>
    </p:spTree>
    <p:extLst>
      <p:ext uri="{BB962C8B-B14F-4D97-AF65-F5344CB8AC3E}">
        <p14:creationId xmlns:p14="http://schemas.microsoft.com/office/powerpoint/2010/main" val="1788017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D1FFE2B-0AB6-4B32-8981-299F76849D20}" type="datetimeFigureOut">
              <a:rPr lang="nl-NL" smtClean="0"/>
              <a:t>30-9-2015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E4F21E1-43B4-4B3D-B114-7789429D8854}" type="slidenum">
              <a:rPr lang="nl-NL" smtClean="0"/>
              <a:t>‹nr.›</a:t>
            </a:fld>
            <a:endParaRPr lang="nl-NL"/>
          </a:p>
        </p:txBody>
      </p:sp>
    </p:spTree>
    <p:extLst>
      <p:ext uri="{BB962C8B-B14F-4D97-AF65-F5344CB8AC3E}">
        <p14:creationId xmlns:p14="http://schemas.microsoft.com/office/powerpoint/2010/main" val="682123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D1FFE2B-0AB6-4B32-8981-299F76849D20}" type="datetimeFigureOut">
              <a:rPr lang="nl-NL" smtClean="0"/>
              <a:t>30-9-2015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E4F21E1-43B4-4B3D-B114-7789429D8854}" type="slidenum">
              <a:rPr lang="nl-NL" smtClean="0"/>
              <a:t>‹nr.›</a:t>
            </a:fld>
            <a:endParaRPr lang="nl-NL"/>
          </a:p>
        </p:txBody>
      </p:sp>
    </p:spTree>
    <p:extLst>
      <p:ext uri="{BB962C8B-B14F-4D97-AF65-F5344CB8AC3E}">
        <p14:creationId xmlns:p14="http://schemas.microsoft.com/office/powerpoint/2010/main" val="2697118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D1FFE2B-0AB6-4B32-8981-299F76849D20}" type="datetimeFigureOut">
              <a:rPr lang="nl-NL" smtClean="0"/>
              <a:t>30-9-2015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E4F21E1-43B4-4B3D-B114-7789429D8854}" type="slidenum">
              <a:rPr lang="nl-NL" smtClean="0"/>
              <a:t>‹nr.›</a:t>
            </a:fld>
            <a:endParaRPr lang="nl-NL"/>
          </a:p>
        </p:txBody>
      </p:sp>
    </p:spTree>
    <p:extLst>
      <p:ext uri="{BB962C8B-B14F-4D97-AF65-F5344CB8AC3E}">
        <p14:creationId xmlns:p14="http://schemas.microsoft.com/office/powerpoint/2010/main" val="375837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D1FFE2B-0AB6-4B32-8981-299F76849D20}" type="datetimeFigureOut">
              <a:rPr lang="nl-NL" smtClean="0"/>
              <a:t>30-9-2015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E4F21E1-43B4-4B3D-B114-7789429D8854}" type="slidenum">
              <a:rPr lang="nl-NL" smtClean="0"/>
              <a:t>‹nr.›</a:t>
            </a:fld>
            <a:endParaRPr lang="nl-NL"/>
          </a:p>
        </p:txBody>
      </p:sp>
    </p:spTree>
    <p:extLst>
      <p:ext uri="{BB962C8B-B14F-4D97-AF65-F5344CB8AC3E}">
        <p14:creationId xmlns:p14="http://schemas.microsoft.com/office/powerpoint/2010/main" val="2085799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D1FFE2B-0AB6-4B32-8981-299F76849D20}" type="datetimeFigureOut">
              <a:rPr lang="nl-NL" smtClean="0"/>
              <a:t>30-9-2015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E4F21E1-43B4-4B3D-B114-7789429D8854}" type="slidenum">
              <a:rPr lang="nl-NL" smtClean="0"/>
              <a:t>‹nr.›</a:t>
            </a:fld>
            <a:endParaRPr lang="nl-NL"/>
          </a:p>
        </p:txBody>
      </p:sp>
    </p:spTree>
    <p:extLst>
      <p:ext uri="{BB962C8B-B14F-4D97-AF65-F5344CB8AC3E}">
        <p14:creationId xmlns:p14="http://schemas.microsoft.com/office/powerpoint/2010/main" val="2413015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D1FFE2B-0AB6-4B32-8981-299F76849D20}" type="datetimeFigureOut">
              <a:rPr lang="nl-NL" smtClean="0"/>
              <a:t>30-9-2015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E4F21E1-43B4-4B3D-B114-7789429D8854}" type="slidenum">
              <a:rPr lang="nl-NL" smtClean="0"/>
              <a:t>‹nr.›</a:t>
            </a:fld>
            <a:endParaRPr lang="nl-NL"/>
          </a:p>
        </p:txBody>
      </p:sp>
    </p:spTree>
    <p:extLst>
      <p:ext uri="{BB962C8B-B14F-4D97-AF65-F5344CB8AC3E}">
        <p14:creationId xmlns:p14="http://schemas.microsoft.com/office/powerpoint/2010/main" val="190161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1FFE2B-0AB6-4B32-8981-299F76849D20}" type="datetimeFigureOut">
              <a:rPr lang="nl-NL" smtClean="0"/>
              <a:t>30-9-2015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F21E1-43B4-4B3D-B114-7789429D8854}" type="slidenum">
              <a:rPr lang="nl-NL" smtClean="0"/>
              <a:t>‹nr.›</a:t>
            </a:fld>
            <a:endParaRPr lang="nl-NL"/>
          </a:p>
        </p:txBody>
      </p:sp>
    </p:spTree>
    <p:extLst>
      <p:ext uri="{BB962C8B-B14F-4D97-AF65-F5344CB8AC3E}">
        <p14:creationId xmlns:p14="http://schemas.microsoft.com/office/powerpoint/2010/main" val="680402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p:txBody>
          <a:bodyPr>
            <a:normAutofit fontScale="92500"/>
          </a:bodyPr>
          <a:lstStyle/>
          <a:p>
            <a:pPr algn="l"/>
            <a:r>
              <a:rPr lang="nl-BE" dirty="0" smtClean="0"/>
              <a:t>Bart Vercauteren</a:t>
            </a:r>
          </a:p>
          <a:p>
            <a:pPr algn="l"/>
            <a:r>
              <a:rPr lang="nl-BE" dirty="0" smtClean="0"/>
              <a:t>Bisschoppelijk gedelegeerde</a:t>
            </a:r>
          </a:p>
          <a:p>
            <a:pPr algn="l"/>
            <a:r>
              <a:rPr lang="nl-BE" dirty="0" smtClean="0"/>
              <a:t>Bisdom Brugge – dienst kerkfabrieken</a:t>
            </a:r>
            <a:endParaRPr lang="nl-NL" dirty="0"/>
          </a:p>
        </p:txBody>
      </p:sp>
      <p:sp>
        <p:nvSpPr>
          <p:cNvPr id="5" name="Rectangle 2"/>
          <p:cNvSpPr>
            <a:spLocks noGrp="1" noChangeArrowheads="1"/>
          </p:cNvSpPr>
          <p:nvPr>
            <p:ph type="ctrTitle"/>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lvl1pPr algn="l" rtl="0" eaLnBrk="0" fontAlgn="base" hangingPunct="0">
              <a:spcBef>
                <a:spcPct val="0"/>
              </a:spcBef>
              <a:spcAft>
                <a:spcPct val="0"/>
              </a:spcAft>
              <a:defRPr sz="3600" b="1">
                <a:solidFill>
                  <a:srgbClr val="5B7AB5"/>
                </a:solidFill>
                <a:latin typeface="+mj-lt"/>
                <a:ea typeface="+mj-ea"/>
                <a:cs typeface="+mj-cs"/>
              </a:defRPr>
            </a:lvl1pPr>
            <a:lvl2pPr algn="l" rtl="0" eaLnBrk="0" fontAlgn="base" hangingPunct="0">
              <a:spcBef>
                <a:spcPct val="0"/>
              </a:spcBef>
              <a:spcAft>
                <a:spcPct val="0"/>
              </a:spcAft>
              <a:defRPr sz="3600" b="1">
                <a:solidFill>
                  <a:srgbClr val="87888A"/>
                </a:solidFill>
                <a:latin typeface="Verdana" pitchFamily="34" charset="0"/>
              </a:defRPr>
            </a:lvl2pPr>
            <a:lvl3pPr algn="l" rtl="0" eaLnBrk="0" fontAlgn="base" hangingPunct="0">
              <a:spcBef>
                <a:spcPct val="0"/>
              </a:spcBef>
              <a:spcAft>
                <a:spcPct val="0"/>
              </a:spcAft>
              <a:defRPr sz="3600" b="1">
                <a:solidFill>
                  <a:srgbClr val="87888A"/>
                </a:solidFill>
                <a:latin typeface="Verdana" pitchFamily="34" charset="0"/>
              </a:defRPr>
            </a:lvl3pPr>
            <a:lvl4pPr algn="l" rtl="0" eaLnBrk="0" fontAlgn="base" hangingPunct="0">
              <a:spcBef>
                <a:spcPct val="0"/>
              </a:spcBef>
              <a:spcAft>
                <a:spcPct val="0"/>
              </a:spcAft>
              <a:defRPr sz="3600" b="1">
                <a:solidFill>
                  <a:srgbClr val="87888A"/>
                </a:solidFill>
                <a:latin typeface="Verdana" pitchFamily="34" charset="0"/>
              </a:defRPr>
            </a:lvl4pPr>
            <a:lvl5pPr algn="l" rtl="0" eaLnBrk="0" fontAlgn="base" hangingPunct="0">
              <a:spcBef>
                <a:spcPct val="0"/>
              </a:spcBef>
              <a:spcAft>
                <a:spcPct val="0"/>
              </a:spcAft>
              <a:defRPr sz="3600" b="1">
                <a:solidFill>
                  <a:srgbClr val="87888A"/>
                </a:solidFill>
                <a:latin typeface="Verdana" pitchFamily="34" charset="0"/>
              </a:defRPr>
            </a:lvl5pPr>
            <a:lvl6pPr marL="457200" algn="l" rtl="0" eaLnBrk="1" fontAlgn="base" hangingPunct="1">
              <a:spcBef>
                <a:spcPct val="0"/>
              </a:spcBef>
              <a:spcAft>
                <a:spcPct val="0"/>
              </a:spcAft>
              <a:defRPr sz="3600" b="1">
                <a:solidFill>
                  <a:srgbClr val="87888A"/>
                </a:solidFill>
                <a:latin typeface="Verdana" pitchFamily="34" charset="0"/>
              </a:defRPr>
            </a:lvl6pPr>
            <a:lvl7pPr marL="914400" algn="l" rtl="0" eaLnBrk="1" fontAlgn="base" hangingPunct="1">
              <a:spcBef>
                <a:spcPct val="0"/>
              </a:spcBef>
              <a:spcAft>
                <a:spcPct val="0"/>
              </a:spcAft>
              <a:defRPr sz="3600" b="1">
                <a:solidFill>
                  <a:srgbClr val="87888A"/>
                </a:solidFill>
                <a:latin typeface="Verdana" pitchFamily="34" charset="0"/>
              </a:defRPr>
            </a:lvl7pPr>
            <a:lvl8pPr marL="1371600" algn="l" rtl="0" eaLnBrk="1" fontAlgn="base" hangingPunct="1">
              <a:spcBef>
                <a:spcPct val="0"/>
              </a:spcBef>
              <a:spcAft>
                <a:spcPct val="0"/>
              </a:spcAft>
              <a:defRPr sz="3600" b="1">
                <a:solidFill>
                  <a:srgbClr val="87888A"/>
                </a:solidFill>
                <a:latin typeface="Verdana" pitchFamily="34" charset="0"/>
              </a:defRPr>
            </a:lvl8pPr>
            <a:lvl9pPr marL="1828800" algn="l" rtl="0" eaLnBrk="1" fontAlgn="base" hangingPunct="1">
              <a:spcBef>
                <a:spcPct val="0"/>
              </a:spcBef>
              <a:spcAft>
                <a:spcPct val="0"/>
              </a:spcAft>
              <a:defRPr sz="3600" b="1">
                <a:solidFill>
                  <a:srgbClr val="87888A"/>
                </a:solidFill>
                <a:latin typeface="Verdana" pitchFamily="34" charset="0"/>
              </a:defRPr>
            </a:lvl9pPr>
          </a:lstStyle>
          <a:p>
            <a:pPr algn="ctr" eaLnBrk="1" hangingPunct="1"/>
            <a:r>
              <a:rPr lang="nl-BE" dirty="0" smtClean="0">
                <a:solidFill>
                  <a:schemeClr val="tx1"/>
                </a:solidFill>
              </a:rPr>
              <a:t>Besturen van de eredienst &amp; Gemeente</a:t>
            </a:r>
            <a:br>
              <a:rPr lang="nl-BE" dirty="0" smtClean="0">
                <a:solidFill>
                  <a:schemeClr val="tx1"/>
                </a:solidFill>
              </a:rPr>
            </a:br>
            <a:r>
              <a:rPr lang="nl-BE" dirty="0" smtClean="0">
                <a:solidFill>
                  <a:schemeClr val="tx1"/>
                </a:solidFill>
              </a:rPr>
              <a:t>verhoudingen en verplichtingen</a:t>
            </a:r>
            <a:endParaRPr lang="nl-BE" sz="2000" dirty="0" smtClean="0">
              <a:solidFill>
                <a:schemeClr val="tx1"/>
              </a:solidFill>
            </a:endParaRPr>
          </a:p>
        </p:txBody>
      </p:sp>
    </p:spTree>
    <p:extLst>
      <p:ext uri="{BB962C8B-B14F-4D97-AF65-F5344CB8AC3E}">
        <p14:creationId xmlns:p14="http://schemas.microsoft.com/office/powerpoint/2010/main" val="12790580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714202"/>
          </a:xfrm>
        </p:spPr>
        <p:txBody>
          <a:bodyPr/>
          <a:lstStyle/>
          <a:p>
            <a:r>
              <a:rPr lang="nl-BE" dirty="0" smtClean="0"/>
              <a:t>Bijzonder toezicht</a:t>
            </a:r>
            <a:br>
              <a:rPr lang="nl-BE" dirty="0" smtClean="0"/>
            </a:br>
            <a:r>
              <a:rPr lang="nl-BE" dirty="0" smtClean="0"/>
              <a:t>Financieel beheer</a:t>
            </a:r>
            <a:endParaRPr lang="nl-NL" dirty="0"/>
          </a:p>
        </p:txBody>
      </p:sp>
      <p:sp>
        <p:nvSpPr>
          <p:cNvPr id="3" name="Tijdelijke aanduiding voor inhoud 2"/>
          <p:cNvSpPr>
            <a:spLocks noGrp="1"/>
          </p:cNvSpPr>
          <p:nvPr>
            <p:ph idx="1"/>
          </p:nvPr>
        </p:nvSpPr>
        <p:spPr>
          <a:xfrm>
            <a:off x="457200" y="2060848"/>
            <a:ext cx="8229600" cy="4065315"/>
          </a:xfrm>
        </p:spPr>
        <p:txBody>
          <a:bodyPr/>
          <a:lstStyle/>
          <a:p>
            <a:r>
              <a:rPr lang="nl-NL" dirty="0" err="1" smtClean="0"/>
              <a:t>VERVAL-termijnen</a:t>
            </a:r>
            <a:r>
              <a:rPr lang="nl-NL" dirty="0" smtClean="0"/>
              <a:t/>
            </a:r>
            <a:br>
              <a:rPr lang="nl-NL" dirty="0" smtClean="0"/>
            </a:br>
            <a:r>
              <a:rPr lang="nl-NL" dirty="0" smtClean="0"/>
              <a:t>Geen advies = goedkeuring</a:t>
            </a:r>
          </a:p>
          <a:p>
            <a:r>
              <a:rPr lang="nl-NL" dirty="0" smtClean="0"/>
              <a:t>Meerjarenplan	(niet)goedkeuring</a:t>
            </a:r>
            <a:br>
              <a:rPr lang="nl-NL" dirty="0" smtClean="0"/>
            </a:br>
            <a:r>
              <a:rPr lang="nl-NL" dirty="0" smtClean="0"/>
              <a:t> 				aanpassen overleg</a:t>
            </a:r>
          </a:p>
          <a:p>
            <a:r>
              <a:rPr lang="nl-NL" dirty="0" smtClean="0"/>
              <a:t>Budget			akteneming</a:t>
            </a:r>
          </a:p>
          <a:p>
            <a:r>
              <a:rPr lang="nl-NL" dirty="0" smtClean="0"/>
              <a:t>Jaarrekening		advies</a:t>
            </a:r>
            <a:endParaRPr lang="nl-NL" dirty="0"/>
          </a:p>
        </p:txBody>
      </p:sp>
    </p:spTree>
    <p:extLst>
      <p:ext uri="{BB962C8B-B14F-4D97-AF65-F5344CB8AC3E}">
        <p14:creationId xmlns:p14="http://schemas.microsoft.com/office/powerpoint/2010/main" val="2998020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Bestuur van de eredienst ?</a:t>
            </a:r>
            <a:endParaRPr lang="nl-BE" dirty="0"/>
          </a:p>
        </p:txBody>
      </p:sp>
      <p:sp>
        <p:nvSpPr>
          <p:cNvPr id="3" name="Tijdelijke aanduiding voor inhoud 2"/>
          <p:cNvSpPr>
            <a:spLocks noGrp="1"/>
          </p:cNvSpPr>
          <p:nvPr>
            <p:ph idx="1"/>
          </p:nvPr>
        </p:nvSpPr>
        <p:spPr>
          <a:xfrm>
            <a:off x="457200" y="1600200"/>
            <a:ext cx="8435280" cy="4637112"/>
          </a:xfrm>
        </p:spPr>
        <p:txBody>
          <a:bodyPr>
            <a:normAutofit fontScale="85000" lnSpcReduction="20000"/>
          </a:bodyPr>
          <a:lstStyle/>
          <a:p>
            <a:r>
              <a:rPr lang="nl-BE" dirty="0" smtClean="0"/>
              <a:t>Erkende erediensten (6)	(+ vrijzinnigheid)</a:t>
            </a:r>
            <a:br>
              <a:rPr lang="nl-BE" dirty="0" smtClean="0"/>
            </a:br>
            <a:r>
              <a:rPr lang="nl-BE" dirty="0" smtClean="0"/>
              <a:t/>
            </a:r>
            <a:br>
              <a:rPr lang="nl-BE" dirty="0" smtClean="0"/>
            </a:br>
            <a:r>
              <a:rPr lang="nl-BE" sz="2800" dirty="0" smtClean="0"/>
              <a:t>Anglicanen, </a:t>
            </a:r>
            <a:r>
              <a:rPr lang="nl-BE" sz="2800" dirty="0" err="1" smtClean="0"/>
              <a:t>Islamitsch</a:t>
            </a:r>
            <a:r>
              <a:rPr lang="nl-BE" sz="2800" dirty="0" smtClean="0"/>
              <a:t> (P), Israëlitisch, Orthodox (P), Protestanten, Rooms-Katholiek</a:t>
            </a:r>
            <a:br>
              <a:rPr lang="nl-BE" sz="2800" dirty="0" smtClean="0"/>
            </a:br>
            <a:endParaRPr lang="nl-BE" sz="2800" dirty="0" smtClean="0"/>
          </a:p>
          <a:p>
            <a:r>
              <a:rPr lang="nl-BE" dirty="0" smtClean="0"/>
              <a:t>Burgerrechtelijke erkenning van een geloofsgemeenschap</a:t>
            </a:r>
            <a:br>
              <a:rPr lang="nl-BE" dirty="0" smtClean="0"/>
            </a:br>
            <a:r>
              <a:rPr lang="nl-BE" sz="2800" dirty="0" smtClean="0">
                <a:sym typeface="Wingdings" pitchFamily="2" charset="2"/>
              </a:rPr>
              <a:t> g</a:t>
            </a:r>
            <a:r>
              <a:rPr lang="nl-BE" sz="2800" dirty="0" smtClean="0"/>
              <a:t>emotiveerde </a:t>
            </a:r>
            <a:r>
              <a:rPr lang="nl-BE" sz="2800" dirty="0"/>
              <a:t>aanvraag erkend representatief </a:t>
            </a:r>
            <a:r>
              <a:rPr lang="nl-BE" sz="2800" dirty="0" smtClean="0"/>
              <a:t>orgaan</a:t>
            </a:r>
            <a:br>
              <a:rPr lang="nl-BE" sz="2800" dirty="0" smtClean="0"/>
            </a:br>
            <a:r>
              <a:rPr lang="nl-BE" sz="2800" dirty="0" smtClean="0">
                <a:sym typeface="Wingdings" pitchFamily="2" charset="2"/>
              </a:rPr>
              <a:t> procedure besluit Vlaamse Regering 30/09/2005</a:t>
            </a:r>
            <a:br>
              <a:rPr lang="nl-BE" sz="2800" dirty="0" smtClean="0">
                <a:sym typeface="Wingdings" pitchFamily="2" charset="2"/>
              </a:rPr>
            </a:br>
            <a:r>
              <a:rPr lang="nl-BE" sz="2800" dirty="0" smtClean="0">
                <a:sym typeface="Wingdings" pitchFamily="2" charset="2"/>
              </a:rPr>
              <a:t>=&gt; oprichting bestuur van de eredienst</a:t>
            </a:r>
            <a:br>
              <a:rPr lang="nl-BE" sz="2800" dirty="0" smtClean="0">
                <a:sym typeface="Wingdings" pitchFamily="2" charset="2"/>
              </a:rPr>
            </a:br>
            <a:r>
              <a:rPr lang="nl-BE" sz="2800" dirty="0" smtClean="0">
                <a:sym typeface="Wingdings" pitchFamily="2" charset="2"/>
              </a:rPr>
              <a:t>	=&gt; verplichtingen voor gemeente (provincie)</a:t>
            </a:r>
            <a:br>
              <a:rPr lang="nl-BE" sz="2800" dirty="0" smtClean="0">
                <a:sym typeface="Wingdings" pitchFamily="2" charset="2"/>
              </a:rPr>
            </a:br>
            <a:r>
              <a:rPr lang="nl-BE" sz="2800" dirty="0" smtClean="0">
                <a:sym typeface="Wingdings" pitchFamily="2" charset="2"/>
              </a:rPr>
              <a:t>	=&gt; verplichtingen als bestuur van de eredienst</a:t>
            </a:r>
            <a:br>
              <a:rPr lang="nl-BE" sz="2800" dirty="0" smtClean="0">
                <a:sym typeface="Wingdings" pitchFamily="2" charset="2"/>
              </a:rPr>
            </a:br>
            <a:r>
              <a:rPr lang="nl-BE" sz="2800" dirty="0" smtClean="0">
                <a:sym typeface="Wingdings" pitchFamily="2" charset="2"/>
              </a:rPr>
              <a:t>	decreet 7 mei 2004 betreffende de materiële organisatie</a:t>
            </a:r>
            <a:br>
              <a:rPr lang="nl-BE" sz="2800" dirty="0" smtClean="0">
                <a:sym typeface="Wingdings" pitchFamily="2" charset="2"/>
              </a:rPr>
            </a:br>
            <a:r>
              <a:rPr lang="nl-BE" sz="2800" dirty="0" smtClean="0">
                <a:sym typeface="Wingdings" pitchFamily="2" charset="2"/>
              </a:rPr>
              <a:t>	en werking van de erkende erediensten</a:t>
            </a:r>
            <a:endParaRPr lang="nl-BE" sz="2800" dirty="0"/>
          </a:p>
        </p:txBody>
      </p:sp>
    </p:spTree>
    <p:extLst>
      <p:ext uri="{BB962C8B-B14F-4D97-AF65-F5344CB8AC3E}">
        <p14:creationId xmlns:p14="http://schemas.microsoft.com/office/powerpoint/2010/main" val="1411819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smtClean="0"/>
              <a:t>Geloofsgemeenschap = Bestuur van de eredienst ?</a:t>
            </a:r>
            <a:endParaRPr lang="nl-BE" dirty="0"/>
          </a:p>
        </p:txBody>
      </p:sp>
      <p:sp>
        <p:nvSpPr>
          <p:cNvPr id="3" name="Tijdelijke aanduiding voor inhoud 2"/>
          <p:cNvSpPr>
            <a:spLocks noGrp="1"/>
          </p:cNvSpPr>
          <p:nvPr>
            <p:ph idx="1"/>
          </p:nvPr>
        </p:nvSpPr>
        <p:spPr>
          <a:xfrm>
            <a:off x="251520" y="1600200"/>
            <a:ext cx="8712968" cy="4525963"/>
          </a:xfrm>
        </p:spPr>
        <p:txBody>
          <a:bodyPr>
            <a:normAutofit fontScale="92500" lnSpcReduction="10000"/>
          </a:bodyPr>
          <a:lstStyle/>
          <a:p>
            <a:r>
              <a:rPr lang="nl-BE" dirty="0" smtClean="0"/>
              <a:t>NEE</a:t>
            </a:r>
            <a:br>
              <a:rPr lang="nl-BE" dirty="0" smtClean="0"/>
            </a:br>
            <a:r>
              <a:rPr lang="nl-BE" sz="2400" dirty="0" smtClean="0"/>
              <a:t>historisch</a:t>
            </a:r>
            <a:br>
              <a:rPr lang="nl-BE" sz="2400" dirty="0" smtClean="0"/>
            </a:br>
            <a:r>
              <a:rPr lang="nl-BE" sz="2400" dirty="0" smtClean="0"/>
              <a:t>taken ruimer dan materiële organisatie</a:t>
            </a:r>
          </a:p>
          <a:p>
            <a:r>
              <a:rPr lang="nl-BE" dirty="0" smtClean="0"/>
              <a:t>Rooms-Katholieke eredienst</a:t>
            </a:r>
            <a:br>
              <a:rPr lang="nl-BE" dirty="0" smtClean="0"/>
            </a:br>
            <a:r>
              <a:rPr lang="nl-BE" dirty="0" smtClean="0"/>
              <a:t>- canonieke structuren</a:t>
            </a:r>
            <a:br>
              <a:rPr lang="nl-BE" dirty="0" smtClean="0"/>
            </a:br>
            <a:r>
              <a:rPr lang="nl-BE" sz="2400" dirty="0" smtClean="0"/>
              <a:t>	- parochie – federatie – pastorale eenheid</a:t>
            </a:r>
            <a:br>
              <a:rPr lang="nl-BE" sz="2400" dirty="0" smtClean="0"/>
            </a:br>
            <a:r>
              <a:rPr lang="nl-BE" sz="2400" dirty="0" smtClean="0"/>
              <a:t>	- dekenij</a:t>
            </a:r>
            <a:br>
              <a:rPr lang="nl-BE" sz="2400" dirty="0" smtClean="0"/>
            </a:br>
            <a:r>
              <a:rPr lang="nl-BE" sz="2400" dirty="0" smtClean="0"/>
              <a:t>	- bisdom</a:t>
            </a:r>
            <a:r>
              <a:rPr lang="nl-BE" dirty="0" smtClean="0"/>
              <a:t/>
            </a:r>
            <a:br>
              <a:rPr lang="nl-BE" dirty="0" smtClean="0"/>
            </a:br>
            <a:r>
              <a:rPr lang="nl-BE" dirty="0" smtClean="0"/>
              <a:t>- burgerrechtelijke structuren</a:t>
            </a:r>
            <a:br>
              <a:rPr lang="nl-BE" dirty="0" smtClean="0"/>
            </a:br>
            <a:r>
              <a:rPr lang="nl-BE" dirty="0" smtClean="0"/>
              <a:t>	</a:t>
            </a:r>
            <a:r>
              <a:rPr lang="nl-BE" sz="2400" dirty="0" smtClean="0"/>
              <a:t>- feitelijke vereniging</a:t>
            </a:r>
            <a:br>
              <a:rPr lang="nl-BE" sz="2400" dirty="0" smtClean="0"/>
            </a:br>
            <a:r>
              <a:rPr lang="nl-BE" sz="2400" dirty="0" smtClean="0"/>
              <a:t> 	- VZW		rechtspersoon</a:t>
            </a:r>
            <a:br>
              <a:rPr lang="nl-BE" sz="2400" dirty="0" smtClean="0"/>
            </a:br>
            <a:r>
              <a:rPr lang="nl-BE" sz="2400" dirty="0" smtClean="0"/>
              <a:t>	- Kerkfabriek	openbare instelling met rechtspersoonlijkheid</a:t>
            </a:r>
            <a:endParaRPr lang="nl-BE" sz="2400" dirty="0"/>
          </a:p>
        </p:txBody>
      </p:sp>
    </p:spTree>
    <p:extLst>
      <p:ext uri="{BB962C8B-B14F-4D97-AF65-F5344CB8AC3E}">
        <p14:creationId xmlns:p14="http://schemas.microsoft.com/office/powerpoint/2010/main" val="3020550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BE" dirty="0" smtClean="0"/>
              <a:t>Verhouding gemeente – parochie ?</a:t>
            </a:r>
            <a:endParaRPr lang="nl-NL" dirty="0"/>
          </a:p>
        </p:txBody>
      </p:sp>
      <p:sp>
        <p:nvSpPr>
          <p:cNvPr id="3" name="Tijdelijke aanduiding voor inhoud 2"/>
          <p:cNvSpPr>
            <a:spLocks noGrp="1"/>
          </p:cNvSpPr>
          <p:nvPr>
            <p:ph idx="1"/>
          </p:nvPr>
        </p:nvSpPr>
        <p:spPr>
          <a:xfrm>
            <a:off x="179512" y="1600200"/>
            <a:ext cx="8856984" cy="4997152"/>
          </a:xfrm>
        </p:spPr>
        <p:txBody>
          <a:bodyPr>
            <a:normAutofit/>
          </a:bodyPr>
          <a:lstStyle/>
          <a:p>
            <a:r>
              <a:rPr lang="nl-BE" dirty="0" smtClean="0"/>
              <a:t>ENKEL tussen gemeenten en kerkfabriek</a:t>
            </a:r>
          </a:p>
          <a:p>
            <a:r>
              <a:rPr lang="nl-BE" dirty="0" smtClean="0"/>
              <a:t>Conceptnota minister Bourgeois</a:t>
            </a:r>
            <a:br>
              <a:rPr lang="nl-BE" dirty="0" smtClean="0"/>
            </a:br>
            <a:r>
              <a:rPr lang="nl-BE" sz="2200" dirty="0" smtClean="0"/>
              <a:t>Kerkenplan goed te keuren door gemeenteraad …</a:t>
            </a:r>
            <a:br>
              <a:rPr lang="nl-BE" sz="2200" dirty="0" smtClean="0"/>
            </a:br>
            <a:r>
              <a:rPr lang="nl-BE" sz="2200" dirty="0" smtClean="0"/>
              <a:t>Langetermijnvisie over kerkgebouwen</a:t>
            </a:r>
            <a:br>
              <a:rPr lang="nl-BE" sz="2200" dirty="0" smtClean="0"/>
            </a:br>
            <a:r>
              <a:rPr lang="nl-BE" sz="2200" dirty="0" smtClean="0"/>
              <a:t>MAAR gemeente heeft geen enkele invloed/impact op canonieke aspect</a:t>
            </a:r>
            <a:br>
              <a:rPr lang="nl-BE" sz="2200" dirty="0" smtClean="0"/>
            </a:br>
            <a:r>
              <a:rPr lang="nl-BE" sz="2200" dirty="0" smtClean="0"/>
              <a:t>=&gt; geen onrealistische verwachtingen creëren</a:t>
            </a:r>
            <a:br>
              <a:rPr lang="nl-BE" sz="2200" dirty="0" smtClean="0"/>
            </a:br>
            <a:r>
              <a:rPr lang="nl-BE" sz="2200" dirty="0" smtClean="0"/>
              <a:t>=&gt; belang van goed overleg met alle betrokkenen</a:t>
            </a:r>
            <a:br>
              <a:rPr lang="nl-BE" sz="2200" dirty="0" smtClean="0"/>
            </a:br>
            <a:r>
              <a:rPr lang="nl-BE" sz="2200" dirty="0" smtClean="0"/>
              <a:t>=&gt; conflictsituaties voorkomen</a:t>
            </a:r>
          </a:p>
          <a:p>
            <a:r>
              <a:rPr lang="nl-BE" dirty="0" smtClean="0"/>
              <a:t>Net zoals bij oprichting…</a:t>
            </a:r>
            <a:br>
              <a:rPr lang="nl-BE" dirty="0" smtClean="0"/>
            </a:br>
            <a:r>
              <a:rPr lang="nl-BE" sz="2200" dirty="0" smtClean="0"/>
              <a:t>initiatief &lt; representatief orgaan</a:t>
            </a:r>
            <a:br>
              <a:rPr lang="nl-BE" sz="2200" dirty="0" smtClean="0"/>
            </a:br>
            <a:r>
              <a:rPr lang="nl-BE" sz="2200" dirty="0" smtClean="0"/>
              <a:t>respecteren eigen interne regels</a:t>
            </a:r>
            <a:endParaRPr lang="nl-NL" sz="2200" dirty="0"/>
          </a:p>
        </p:txBody>
      </p:sp>
    </p:spTree>
    <p:extLst>
      <p:ext uri="{BB962C8B-B14F-4D97-AF65-F5344CB8AC3E}">
        <p14:creationId xmlns:p14="http://schemas.microsoft.com/office/powerpoint/2010/main" val="2677846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smtClean="0"/>
              <a:t>Verhouding gemeente – kerkfabriek</a:t>
            </a:r>
            <a:r>
              <a:rPr lang="nl-BE" dirty="0"/>
              <a:t/>
            </a:r>
            <a:br>
              <a:rPr lang="nl-BE" dirty="0"/>
            </a:br>
            <a:r>
              <a:rPr lang="nl-BE" dirty="0" smtClean="0"/>
              <a:t>Verplichtingen kerkfabriek</a:t>
            </a:r>
            <a:endParaRPr lang="nl-NL" dirty="0"/>
          </a:p>
        </p:txBody>
      </p:sp>
      <p:sp>
        <p:nvSpPr>
          <p:cNvPr id="3" name="Tijdelijke aanduiding voor inhoud 2"/>
          <p:cNvSpPr>
            <a:spLocks noGrp="1"/>
          </p:cNvSpPr>
          <p:nvPr>
            <p:ph idx="1"/>
          </p:nvPr>
        </p:nvSpPr>
        <p:spPr>
          <a:xfrm>
            <a:off x="457200" y="1600200"/>
            <a:ext cx="8229600" cy="5069160"/>
          </a:xfrm>
        </p:spPr>
        <p:txBody>
          <a:bodyPr>
            <a:normAutofit lnSpcReduction="10000"/>
          </a:bodyPr>
          <a:lstStyle/>
          <a:p>
            <a:r>
              <a:rPr lang="nl-BE" dirty="0" smtClean="0"/>
              <a:t>Naleven decreet en uitvoeringsbesluiten</a:t>
            </a:r>
            <a:br>
              <a:rPr lang="nl-BE" dirty="0" smtClean="0"/>
            </a:br>
            <a:r>
              <a:rPr lang="nl-BE" sz="2200" dirty="0" smtClean="0"/>
              <a:t>=&gt; goede scheiding taken kerkfabriek/parochie</a:t>
            </a:r>
            <a:br>
              <a:rPr lang="nl-BE" sz="2200" dirty="0" smtClean="0"/>
            </a:br>
            <a:r>
              <a:rPr lang="nl-BE" sz="2200" dirty="0" smtClean="0"/>
              <a:t>=&gt; boekhoudkundige documenten</a:t>
            </a:r>
            <a:br>
              <a:rPr lang="nl-BE" sz="2200" dirty="0" smtClean="0"/>
            </a:br>
            <a:r>
              <a:rPr lang="nl-BE" sz="2200" dirty="0" smtClean="0"/>
              <a:t>=&gt; eigen patrimonium zo rendabel mogelijk beheren</a:t>
            </a:r>
            <a:br>
              <a:rPr lang="nl-BE" sz="2200" dirty="0" smtClean="0"/>
            </a:br>
            <a:r>
              <a:rPr lang="nl-BE" sz="2200" dirty="0" smtClean="0"/>
              <a:t>=&gt; …</a:t>
            </a:r>
          </a:p>
          <a:p>
            <a:r>
              <a:rPr lang="nl-BE" dirty="0" smtClean="0"/>
              <a:t>Overheidsopdrachten</a:t>
            </a:r>
          </a:p>
          <a:p>
            <a:r>
              <a:rPr lang="nl-BE" dirty="0" smtClean="0"/>
              <a:t>Motivering</a:t>
            </a:r>
          </a:p>
          <a:p>
            <a:r>
              <a:rPr lang="nl-BE" dirty="0" smtClean="0"/>
              <a:t>Openbaarheid van bestuur</a:t>
            </a:r>
          </a:p>
          <a:p>
            <a:r>
              <a:rPr lang="nl-BE" dirty="0" smtClean="0"/>
              <a:t>Archiefwetgeving</a:t>
            </a:r>
          </a:p>
          <a:p>
            <a:r>
              <a:rPr lang="nl-BE" dirty="0" smtClean="0"/>
              <a:t>…</a:t>
            </a:r>
          </a:p>
          <a:p>
            <a:r>
              <a:rPr lang="nl-BE" dirty="0" smtClean="0"/>
              <a:t>OOK burgerlijk verantwoordelijkheidsbesef</a:t>
            </a:r>
          </a:p>
        </p:txBody>
      </p:sp>
    </p:spTree>
    <p:extLst>
      <p:ext uri="{BB962C8B-B14F-4D97-AF65-F5344CB8AC3E}">
        <p14:creationId xmlns:p14="http://schemas.microsoft.com/office/powerpoint/2010/main" val="631742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548680"/>
            <a:ext cx="8229600" cy="5577483"/>
          </a:xfrm>
        </p:spPr>
        <p:txBody>
          <a:bodyPr>
            <a:normAutofit fontScale="70000" lnSpcReduction="20000"/>
          </a:bodyPr>
          <a:lstStyle/>
          <a:p>
            <a:r>
              <a:rPr lang="nl-BE" sz="4600" dirty="0"/>
              <a:t>Inkomsten - Art. </a:t>
            </a:r>
            <a:r>
              <a:rPr lang="nl-BE" sz="4600" dirty="0" smtClean="0"/>
              <a:t>51</a:t>
            </a:r>
            <a:r>
              <a:rPr lang="nl-BE" dirty="0" smtClean="0"/>
              <a:t/>
            </a:r>
            <a:br>
              <a:rPr lang="nl-BE" dirty="0" smtClean="0"/>
            </a:br>
            <a:r>
              <a:rPr lang="nl-BE" dirty="0" smtClean="0"/>
              <a:t/>
            </a:r>
            <a:br>
              <a:rPr lang="nl-BE" dirty="0" smtClean="0"/>
            </a:br>
            <a:r>
              <a:rPr lang="nl-BE" dirty="0" smtClean="0"/>
              <a:t>De </a:t>
            </a:r>
            <a:r>
              <a:rPr lang="nl-BE" dirty="0"/>
              <a:t>opbrengsten en ontvangsten van de kerkfabriek bestaan uit het volgende </a:t>
            </a:r>
            <a:r>
              <a:rPr lang="nl-BE" dirty="0" smtClean="0"/>
              <a:t>:</a:t>
            </a:r>
            <a:br>
              <a:rPr lang="nl-BE" dirty="0" smtClean="0"/>
            </a:br>
            <a:r>
              <a:rPr lang="nl-BE" dirty="0" smtClean="0"/>
              <a:t/>
            </a:r>
            <a:br>
              <a:rPr lang="nl-BE" dirty="0" smtClean="0"/>
            </a:br>
            <a:r>
              <a:rPr lang="nl-BE" dirty="0" smtClean="0"/>
              <a:t>1</a:t>
            </a:r>
            <a:r>
              <a:rPr lang="nl-BE" dirty="0"/>
              <a:t>° de inkomsten uit de aan de kerkfabriek toebehorende of </a:t>
            </a:r>
            <a:r>
              <a:rPr lang="nl-BE" dirty="0" err="1"/>
              <a:t>teruggeschonken</a:t>
            </a:r>
            <a:r>
              <a:rPr lang="nl-BE" dirty="0"/>
              <a:t> </a:t>
            </a:r>
            <a:r>
              <a:rPr lang="nl-BE" dirty="0" smtClean="0"/>
              <a:t>goederen;</a:t>
            </a:r>
            <a:br>
              <a:rPr lang="nl-BE" dirty="0" smtClean="0"/>
            </a:br>
            <a:r>
              <a:rPr lang="nl-BE" dirty="0" smtClean="0"/>
              <a:t>2</a:t>
            </a:r>
            <a:r>
              <a:rPr lang="nl-BE" dirty="0"/>
              <a:t>° schenkingen, legaten, stichtingen en handgiften die bestemd zijn voor de zorg voor de materiële voorwaarden voor de uitoefening van de </a:t>
            </a:r>
            <a:r>
              <a:rPr lang="nl-BE" dirty="0" smtClean="0"/>
              <a:t>eredienst;</a:t>
            </a:r>
            <a:br>
              <a:rPr lang="nl-BE" dirty="0" smtClean="0"/>
            </a:br>
            <a:r>
              <a:rPr lang="nl-BE" dirty="0" smtClean="0"/>
              <a:t>3</a:t>
            </a:r>
            <a:r>
              <a:rPr lang="nl-BE" dirty="0"/>
              <a:t>° subsidies en uitzonderlijke opbrengsten die bestemd zijn voor de zorg voor de materiële voorwaarden voor de uitoefening van de </a:t>
            </a:r>
            <a:r>
              <a:rPr lang="nl-BE" dirty="0" smtClean="0"/>
              <a:t>eredienst;</a:t>
            </a:r>
            <a:br>
              <a:rPr lang="nl-BE" dirty="0" smtClean="0"/>
            </a:br>
            <a:r>
              <a:rPr lang="nl-BE" dirty="0" smtClean="0"/>
              <a:t>4</a:t>
            </a:r>
            <a:r>
              <a:rPr lang="nl-BE" dirty="0"/>
              <a:t>° toelagen van de gemeente of gemeenten in kwestie, bestemd om de kosten en uitgaven van de kerkfabriek, zoals vermeld in artikel 52, te dekken in geval van ontoereikende opbrengsten en </a:t>
            </a:r>
            <a:r>
              <a:rPr lang="nl-BE" dirty="0" smtClean="0"/>
              <a:t>ontvangsten;</a:t>
            </a:r>
            <a:br>
              <a:rPr lang="nl-BE" dirty="0" smtClean="0"/>
            </a:br>
            <a:r>
              <a:rPr lang="nl-BE" dirty="0" smtClean="0"/>
              <a:t>5</a:t>
            </a:r>
            <a:r>
              <a:rPr lang="nl-BE" dirty="0"/>
              <a:t>° alle andere inkomsten die bestemd zijn voor de zorg voor de materiële voorwaarden voor de uitoefening van de eredienst.</a:t>
            </a:r>
          </a:p>
        </p:txBody>
      </p:sp>
    </p:spTree>
    <p:extLst>
      <p:ext uri="{BB962C8B-B14F-4D97-AF65-F5344CB8AC3E}">
        <p14:creationId xmlns:p14="http://schemas.microsoft.com/office/powerpoint/2010/main" val="1701494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548680"/>
            <a:ext cx="8229600" cy="5904656"/>
          </a:xfrm>
        </p:spPr>
        <p:txBody>
          <a:bodyPr>
            <a:normAutofit fontScale="55000" lnSpcReduction="20000"/>
          </a:bodyPr>
          <a:lstStyle/>
          <a:p>
            <a:r>
              <a:rPr lang="nl-BE" sz="5100" dirty="0"/>
              <a:t>Uitgaven – artikel 52</a:t>
            </a:r>
            <a:br>
              <a:rPr lang="nl-BE" sz="5100" dirty="0"/>
            </a:br>
            <a:r>
              <a:rPr lang="nl-BE" dirty="0" smtClean="0"/>
              <a:t/>
            </a:r>
            <a:br>
              <a:rPr lang="nl-BE" dirty="0" smtClean="0"/>
            </a:br>
            <a:r>
              <a:rPr lang="nl-BE" sz="4000" dirty="0"/>
              <a:t>De kosten en uitgaven die de kerkfabriek moet dragen, zijn de volgende :</a:t>
            </a:r>
            <a:br>
              <a:rPr lang="nl-BE" sz="4000" dirty="0"/>
            </a:br>
            <a:r>
              <a:rPr lang="nl-BE" sz="4000" dirty="0"/>
              <a:t/>
            </a:r>
            <a:br>
              <a:rPr lang="nl-BE" sz="4000" dirty="0"/>
            </a:br>
            <a:r>
              <a:rPr lang="nl-BE" sz="4000" dirty="0"/>
              <a:t>1° de bezoldiging van het personeel dat in dienst is van de kerkfabriek en de hieraan inherente uitgaven; </a:t>
            </a:r>
            <a:br>
              <a:rPr lang="nl-BE" sz="4000" dirty="0"/>
            </a:br>
            <a:r>
              <a:rPr lang="nl-BE" sz="4000" dirty="0"/>
              <a:t>2° de kosten die noodzakelijk zijn voor de uitoefening van de eredienst, onder meer de kosten van de gebouwen en delen van de gebouwen die bestemd zijn voor de uitoefening van de eredienst, alsmede de kosten die inherent zijn aan de organisatie en de werking van de eredienst; </a:t>
            </a:r>
            <a:br>
              <a:rPr lang="nl-BE" sz="4000" dirty="0"/>
            </a:br>
            <a:r>
              <a:rPr lang="nl-BE" sz="4000" dirty="0"/>
              <a:t>3° de grove herstellingen van de tot de eredienst bestemde gebouwen; </a:t>
            </a:r>
            <a:br>
              <a:rPr lang="nl-BE" sz="4000" dirty="0"/>
            </a:br>
            <a:r>
              <a:rPr lang="nl-BE" sz="4000" dirty="0"/>
              <a:t>4° de terugbetaling van de aflossingen en interesten van de leningen, aangegaan door de kerkfabriek ter verwerving of renovatie van de aan de kerkfabriek toebehorende of </a:t>
            </a:r>
            <a:r>
              <a:rPr lang="nl-BE" sz="4000" dirty="0" err="1"/>
              <a:t>teruggeschonken</a:t>
            </a:r>
            <a:r>
              <a:rPr lang="nl-BE" sz="4000" dirty="0"/>
              <a:t> goederen; </a:t>
            </a:r>
            <a:br>
              <a:rPr lang="nl-BE" sz="4000" dirty="0"/>
            </a:br>
            <a:r>
              <a:rPr lang="nl-BE" sz="4000" dirty="0"/>
              <a:t>5° de bijdrage in de werkingskosten van het centraal kerkbestuur; </a:t>
            </a:r>
            <a:br>
              <a:rPr lang="nl-BE" sz="4000" dirty="0"/>
            </a:br>
            <a:r>
              <a:rPr lang="nl-BE" sz="4000" dirty="0"/>
              <a:t>6° alle andere uitgaven die verband houden met de aan de kerkfabriek toebehorende of </a:t>
            </a:r>
            <a:r>
              <a:rPr lang="nl-BE" sz="4000" dirty="0" err="1"/>
              <a:t>teruggeschonken</a:t>
            </a:r>
            <a:r>
              <a:rPr lang="nl-BE" sz="4000" dirty="0"/>
              <a:t> goederen.</a:t>
            </a:r>
          </a:p>
        </p:txBody>
      </p:sp>
    </p:spTree>
    <p:extLst>
      <p:ext uri="{BB962C8B-B14F-4D97-AF65-F5344CB8AC3E}">
        <p14:creationId xmlns:p14="http://schemas.microsoft.com/office/powerpoint/2010/main" val="3083973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354162"/>
          </a:xfrm>
        </p:spPr>
        <p:txBody>
          <a:bodyPr>
            <a:noAutofit/>
          </a:bodyPr>
          <a:lstStyle/>
          <a:p>
            <a:r>
              <a:rPr lang="nl-BE" sz="4000" dirty="0"/>
              <a:t>Verhouding gemeente – kerkfabriek</a:t>
            </a:r>
            <a:br>
              <a:rPr lang="nl-BE" sz="4000" dirty="0"/>
            </a:br>
            <a:r>
              <a:rPr lang="nl-BE" sz="4000" dirty="0"/>
              <a:t>Verplichtingen </a:t>
            </a:r>
            <a:r>
              <a:rPr lang="nl-BE" sz="4000" dirty="0" smtClean="0"/>
              <a:t>gemeente - artikel 52/1</a:t>
            </a:r>
            <a:endParaRPr lang="nl-NL" sz="4000" dirty="0"/>
          </a:p>
        </p:txBody>
      </p:sp>
      <p:sp>
        <p:nvSpPr>
          <p:cNvPr id="3" name="Tijdelijke aanduiding voor inhoud 2"/>
          <p:cNvSpPr>
            <a:spLocks noGrp="1"/>
          </p:cNvSpPr>
          <p:nvPr>
            <p:ph idx="1"/>
          </p:nvPr>
        </p:nvSpPr>
        <p:spPr>
          <a:xfrm>
            <a:off x="457200" y="2060848"/>
            <a:ext cx="8363272" cy="4536504"/>
          </a:xfrm>
        </p:spPr>
        <p:txBody>
          <a:bodyPr>
            <a:normAutofit fontScale="92500" lnSpcReduction="20000"/>
          </a:bodyPr>
          <a:lstStyle/>
          <a:p>
            <a:r>
              <a:rPr lang="nl-NL" dirty="0" smtClean="0"/>
              <a:t>Bijpassen exploitatietekorten</a:t>
            </a:r>
          </a:p>
          <a:p>
            <a:r>
              <a:rPr lang="nl-NL" dirty="0" smtClean="0"/>
              <a:t>Bijdragen in investeringen gebouwen eredienst</a:t>
            </a:r>
            <a:br>
              <a:rPr lang="nl-NL" dirty="0" smtClean="0"/>
            </a:br>
            <a:r>
              <a:rPr lang="nl-NL" sz="1900" dirty="0" smtClean="0"/>
              <a:t>- kerkgebouw(en) + pastorij</a:t>
            </a:r>
            <a:br>
              <a:rPr lang="nl-NL" sz="1900" dirty="0" smtClean="0"/>
            </a:br>
            <a:r>
              <a:rPr lang="nl-NL" sz="1900" dirty="0" smtClean="0">
                <a:sym typeface="Wingdings" pitchFamily="2" charset="2"/>
              </a:rPr>
              <a:t></a:t>
            </a:r>
            <a:r>
              <a:rPr lang="nl-NL" sz="1900" dirty="0">
                <a:sym typeface="Wingdings" pitchFamily="2" charset="2"/>
              </a:rPr>
              <a:t>	</a:t>
            </a:r>
            <a:r>
              <a:rPr lang="nl-NL" sz="1900" dirty="0" smtClean="0"/>
              <a:t>eigendom publieke rechtspersoon</a:t>
            </a:r>
            <a:br>
              <a:rPr lang="nl-NL" sz="1900" dirty="0" smtClean="0"/>
            </a:br>
            <a:r>
              <a:rPr lang="nl-NL" sz="1900" dirty="0" smtClean="0"/>
              <a:t>	OF zakelijk recht van minstens 30 jaar</a:t>
            </a:r>
            <a:r>
              <a:rPr lang="nl-NL" sz="1900" dirty="0"/>
              <a:t/>
            </a:r>
            <a:br>
              <a:rPr lang="nl-NL" sz="1900" dirty="0"/>
            </a:br>
            <a:r>
              <a:rPr lang="nl-NL" sz="1900" dirty="0" smtClean="0"/>
              <a:t>- gemeente kan de kerkfabriek niet verplichten om reserves hiervoor te gebruiken</a:t>
            </a:r>
          </a:p>
          <a:p>
            <a:r>
              <a:rPr lang="nl-NL" dirty="0" smtClean="0"/>
              <a:t>Betrekken andere gemeente(n) !!!</a:t>
            </a:r>
          </a:p>
          <a:p>
            <a:r>
              <a:rPr lang="nl-NL" dirty="0" smtClean="0"/>
              <a:t>Huisvesting</a:t>
            </a:r>
            <a:br>
              <a:rPr lang="nl-NL" dirty="0" smtClean="0"/>
            </a:br>
            <a:r>
              <a:rPr lang="nl-NL" dirty="0" smtClean="0"/>
              <a:t>- residerende bedienaar</a:t>
            </a:r>
            <a:br>
              <a:rPr lang="nl-NL" dirty="0" smtClean="0"/>
            </a:br>
            <a:r>
              <a:rPr lang="nl-NL" sz="1900" dirty="0" smtClean="0"/>
              <a:t>pastorij/woning/woonstvergoeding – eventueel ook secretariaatsvergoeding</a:t>
            </a:r>
            <a:r>
              <a:rPr lang="nl-NL" sz="1800" dirty="0" smtClean="0"/>
              <a:t/>
            </a:r>
            <a:br>
              <a:rPr lang="nl-NL" sz="1800" dirty="0" smtClean="0"/>
            </a:br>
            <a:r>
              <a:rPr lang="nl-NL" dirty="0"/>
              <a:t>- </a:t>
            </a:r>
            <a:r>
              <a:rPr lang="nl-NL" dirty="0" smtClean="0"/>
              <a:t>geen residerende bedienaar</a:t>
            </a:r>
            <a:br>
              <a:rPr lang="nl-NL" dirty="0" smtClean="0"/>
            </a:br>
            <a:r>
              <a:rPr lang="nl-NL" sz="1900" dirty="0" smtClean="0">
                <a:solidFill>
                  <a:prstClr val="black"/>
                </a:solidFill>
              </a:rPr>
              <a:t>ruimte ontvangst gelovigen, vergaderingen en archief kerkfabriek</a:t>
            </a:r>
            <a:br>
              <a:rPr lang="nl-NL" sz="1900" dirty="0" smtClean="0">
                <a:solidFill>
                  <a:prstClr val="black"/>
                </a:solidFill>
              </a:rPr>
            </a:br>
            <a:r>
              <a:rPr lang="nl-NL" sz="1900" dirty="0" smtClean="0">
                <a:solidFill>
                  <a:prstClr val="black"/>
                </a:solidFill>
              </a:rPr>
              <a:t>secretariaatsvergoeding</a:t>
            </a:r>
            <a:endParaRPr lang="nl-NL" sz="1900" dirty="0"/>
          </a:p>
          <a:p>
            <a:pPr marL="0" indent="0">
              <a:buNone/>
            </a:pPr>
            <a:endParaRPr lang="nl-NL" dirty="0" smtClean="0"/>
          </a:p>
        </p:txBody>
      </p:sp>
    </p:spTree>
    <p:extLst>
      <p:ext uri="{BB962C8B-B14F-4D97-AF65-F5344CB8AC3E}">
        <p14:creationId xmlns:p14="http://schemas.microsoft.com/office/powerpoint/2010/main" val="17700041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Algemeen administratief toezicht</a:t>
            </a:r>
            <a:endParaRPr lang="nl-NL" dirty="0"/>
          </a:p>
        </p:txBody>
      </p:sp>
      <p:sp>
        <p:nvSpPr>
          <p:cNvPr id="3" name="Tijdelijke aanduiding voor inhoud 2"/>
          <p:cNvSpPr>
            <a:spLocks noGrp="1"/>
          </p:cNvSpPr>
          <p:nvPr>
            <p:ph idx="1"/>
          </p:nvPr>
        </p:nvSpPr>
        <p:spPr>
          <a:xfrm>
            <a:off x="323528" y="1600200"/>
            <a:ext cx="8568952" cy="4781128"/>
          </a:xfrm>
        </p:spPr>
        <p:txBody>
          <a:bodyPr>
            <a:normAutofit/>
          </a:bodyPr>
          <a:lstStyle/>
          <a:p>
            <a:r>
              <a:rPr lang="nl-NL" sz="2800" dirty="0" smtClean="0"/>
              <a:t>Beslissingen KF zijn onmiddellijk uitvoerbaar</a:t>
            </a:r>
          </a:p>
          <a:p>
            <a:r>
              <a:rPr lang="nl-NL" sz="2800" dirty="0" smtClean="0"/>
              <a:t>Notulen naar gemeente/provinciegouverneur/bisschop</a:t>
            </a:r>
            <a:br>
              <a:rPr lang="nl-NL" sz="2800" dirty="0" smtClean="0"/>
            </a:br>
            <a:r>
              <a:rPr lang="nl-NL" sz="2800" dirty="0" smtClean="0"/>
              <a:t>	20 dagen na vergadering</a:t>
            </a:r>
          </a:p>
          <a:p>
            <a:r>
              <a:rPr lang="nl-NL" sz="2800" dirty="0" smtClean="0"/>
              <a:t>Mogelijkheid schorsing binnen 30 dagen na ontvangst</a:t>
            </a:r>
            <a:br>
              <a:rPr lang="nl-NL" sz="2800" dirty="0" smtClean="0"/>
            </a:br>
            <a:r>
              <a:rPr lang="nl-NL" sz="2800" dirty="0" smtClean="0"/>
              <a:t>	- gemeente</a:t>
            </a:r>
            <a:r>
              <a:rPr lang="nl-NL" sz="2800" dirty="0"/>
              <a:t/>
            </a:r>
            <a:br>
              <a:rPr lang="nl-NL" sz="2800" dirty="0"/>
            </a:br>
            <a:r>
              <a:rPr lang="nl-NL" sz="2800" dirty="0" smtClean="0"/>
              <a:t>	gemeentelijke belang - financieel belang</a:t>
            </a:r>
            <a:r>
              <a:rPr lang="nl-NL" sz="2800" dirty="0"/>
              <a:t/>
            </a:r>
            <a:br>
              <a:rPr lang="nl-NL" sz="2800" dirty="0"/>
            </a:br>
            <a:r>
              <a:rPr lang="nl-NL" sz="2800" dirty="0" smtClean="0"/>
              <a:t>	- provinciegouverneur</a:t>
            </a:r>
            <a:br>
              <a:rPr lang="nl-NL" sz="2800" dirty="0" smtClean="0"/>
            </a:br>
            <a:r>
              <a:rPr lang="nl-NL" sz="2800" dirty="0" smtClean="0"/>
              <a:t>	schending wet – algemeen belang</a:t>
            </a:r>
          </a:p>
          <a:p>
            <a:r>
              <a:rPr lang="nl-NL" sz="2800" dirty="0" smtClean="0"/>
              <a:t>Intrekken – handhaven</a:t>
            </a:r>
          </a:p>
          <a:p>
            <a:r>
              <a:rPr lang="nl-NL" sz="2800" dirty="0" smtClean="0"/>
              <a:t>Vernietiging door Vlaamse Regering</a:t>
            </a:r>
          </a:p>
        </p:txBody>
      </p:sp>
    </p:spTree>
    <p:extLst>
      <p:ext uri="{BB962C8B-B14F-4D97-AF65-F5344CB8AC3E}">
        <p14:creationId xmlns:p14="http://schemas.microsoft.com/office/powerpoint/2010/main" val="1005540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B8475B71BCB3D468A32653EDB9E20E8" ma:contentTypeVersion="1" ma:contentTypeDescription="Create a new document." ma:contentTypeScope="" ma:versionID="be389907c4b3bcce1eb6a4eaf65182bd">
  <xsd:schema xmlns:xsd="http://www.w3.org/2001/XMLSchema" xmlns:xs="http://www.w3.org/2001/XMLSchema" xmlns:p="http://schemas.microsoft.com/office/2006/metadata/properties" xmlns:ns1="http://schemas.microsoft.com/sharepoint/v3" targetNamespace="http://schemas.microsoft.com/office/2006/metadata/properties" ma:root="true" ma:fieldsID="acea406887478e9ec6cdfa6d252db252"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description=""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60D412-6F7A-4C04-B6EB-3428FB22B25D}"/>
</file>

<file path=customXml/itemProps2.xml><?xml version="1.0" encoding="utf-8"?>
<ds:datastoreItem xmlns:ds="http://schemas.openxmlformats.org/officeDocument/2006/customXml" ds:itemID="{0E241658-6550-49BC-97B9-88F2D9747920}"/>
</file>

<file path=customXml/itemProps3.xml><?xml version="1.0" encoding="utf-8"?>
<ds:datastoreItem xmlns:ds="http://schemas.openxmlformats.org/officeDocument/2006/customXml" ds:itemID="{0C938133-A9F2-4938-97E7-2E394CE66580}"/>
</file>

<file path=docProps/app.xml><?xml version="1.0" encoding="utf-8"?>
<Properties xmlns="http://schemas.openxmlformats.org/officeDocument/2006/extended-properties" xmlns:vt="http://schemas.openxmlformats.org/officeDocument/2006/docPropsVTypes">
  <TotalTime>930</TotalTime>
  <Words>88</Words>
  <Application>Microsoft Office PowerPoint</Application>
  <PresentationFormat>Diavoorstelling (4:3)</PresentationFormat>
  <Paragraphs>40</Paragraphs>
  <Slides>10</Slides>
  <Notes>0</Notes>
  <HiddenSlides>0</HiddenSlides>
  <MMClips>0</MMClips>
  <ScaleCrop>false</ScaleCrop>
  <HeadingPairs>
    <vt:vector size="4" baseType="variant">
      <vt:variant>
        <vt:lpstr>Thema</vt:lpstr>
      </vt:variant>
      <vt:variant>
        <vt:i4>1</vt:i4>
      </vt:variant>
      <vt:variant>
        <vt:lpstr>Diatitels</vt:lpstr>
      </vt:variant>
      <vt:variant>
        <vt:i4>10</vt:i4>
      </vt:variant>
    </vt:vector>
  </HeadingPairs>
  <TitlesOfParts>
    <vt:vector size="11" baseType="lpstr">
      <vt:lpstr>Kantoorthema</vt:lpstr>
      <vt:lpstr>Besturen van de eredienst &amp; Gemeente verhoudingen en verplichtingen</vt:lpstr>
      <vt:lpstr>Bestuur van de eredienst ?</vt:lpstr>
      <vt:lpstr>Geloofsgemeenschap = Bestuur van de eredienst ?</vt:lpstr>
      <vt:lpstr>Verhouding gemeente – parochie ?</vt:lpstr>
      <vt:lpstr>Verhouding gemeente – kerkfabriek Verplichtingen kerkfabriek</vt:lpstr>
      <vt:lpstr>PowerPoint-presentatie</vt:lpstr>
      <vt:lpstr>PowerPoint-presentatie</vt:lpstr>
      <vt:lpstr>Verhouding gemeente – kerkfabriek Verplichtingen gemeente - artikel 52/1</vt:lpstr>
      <vt:lpstr>Algemeen administratief toezicht</vt:lpstr>
      <vt:lpstr>Bijzonder toezicht Financieel beheer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Parochie en kerkfabriek</dc:title>
  <dc:creator>Bart Vercauteren</dc:creator>
  <cp:lastModifiedBy>Boudry Linda</cp:lastModifiedBy>
  <cp:revision>34</cp:revision>
  <dcterms:created xsi:type="dcterms:W3CDTF">2013-04-21T19:20:32Z</dcterms:created>
  <dcterms:modified xsi:type="dcterms:W3CDTF">2015-09-30T16:00:02Z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0x0101008B8475B71BCB3D468A32653EDB9E20E8</vt:lpwstr>
  </property>
</Properties>
</file>